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Petrona"/>
      <p:regular r:id="rId23"/>
    </p:embeddedFont>
    <p:embeddedFont>
      <p:font typeface="Petrona"/>
      <p:regular r:id="rId24"/>
    </p:embeddedFont>
    <p:embeddedFont>
      <p:font typeface="Petrona"/>
      <p:regular r:id="rId25"/>
    </p:embeddedFont>
    <p:embeddedFont>
      <p:font typeface="Petrona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  <p:embeddedFont>
      <p:font typeface="Inter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8272" y="89856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MTP-2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869638"/>
            <a:ext cx="11003280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Accelerated Network Traffic Analytics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4192310" y="3584972"/>
            <a:ext cx="420624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Baddala Sai Kumar Reddy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561874" y="4258389"/>
            <a:ext cx="546711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Mailavaram Parthasaradhi Reddy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3790" y="4931807"/>
            <a:ext cx="1100328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Department of Computer Science and Engineering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509135" y="5612130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4A644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Guided By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4333756" y="6285548"/>
            <a:ext cx="392334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Prof.Ayon Chakraborty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4806910" y="69589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endParaRPr lang="en-US" sz="2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8092" y="926902"/>
            <a:ext cx="1486019" cy="14860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7109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605790"/>
            <a:ext cx="9144000" cy="24993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2706" y="4256723"/>
            <a:ext cx="9075182" cy="519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Inference on PYNQ – DL Model in PL</a:t>
            </a:r>
            <a:endParaRPr lang="en-US" sz="3250" dirty="0"/>
          </a:p>
        </p:txBody>
      </p:sp>
      <p:sp>
        <p:nvSpPr>
          <p:cNvPr id="5" name="Shape 1"/>
          <p:cNvSpPr/>
          <p:nvPr/>
        </p:nvSpPr>
        <p:spPr>
          <a:xfrm>
            <a:off x="692706" y="4998839"/>
            <a:ext cx="445294" cy="445294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00" y="5026700"/>
            <a:ext cx="311706" cy="38957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35881" y="5066824"/>
            <a:ext cx="2597706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Lightweight MLP: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1335881" y="5510213"/>
            <a:ext cx="5855732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model is  deployed on PYNQ-Z2 FPGA’s Programmable Logic (PL).</a:t>
            </a:r>
            <a:endParaRPr lang="en-US" sz="1550" dirty="0"/>
          </a:p>
        </p:txBody>
      </p:sp>
      <p:sp>
        <p:nvSpPr>
          <p:cNvPr id="9" name="Shape 4"/>
          <p:cNvSpPr/>
          <p:nvPr/>
        </p:nvSpPr>
        <p:spPr>
          <a:xfrm>
            <a:off x="7438906" y="4998839"/>
            <a:ext cx="445294" cy="445294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5026700"/>
            <a:ext cx="311706" cy="3895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82082" y="5066824"/>
            <a:ext cx="2597706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Data: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8082082" y="5510213"/>
            <a:ext cx="5855732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 training using UNB CIC VPN dataset with encrypted and unencrypted traffic.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692706" y="6539151"/>
            <a:ext cx="445294" cy="445294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00" y="6567011"/>
            <a:ext cx="311706" cy="38957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35881" y="6607135"/>
            <a:ext cx="2597706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Tools: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1335881" y="7050524"/>
            <a:ext cx="5855732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hls4ml and custom HLS accelerators for hardware implementation.</a:t>
            </a:r>
            <a:endParaRPr lang="en-US" sz="1550" dirty="0"/>
          </a:p>
        </p:txBody>
      </p:sp>
      <p:sp>
        <p:nvSpPr>
          <p:cNvPr id="17" name="Shape 10"/>
          <p:cNvSpPr/>
          <p:nvPr/>
        </p:nvSpPr>
        <p:spPr>
          <a:xfrm>
            <a:off x="7438906" y="6539151"/>
            <a:ext cx="445294" cy="445294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700" y="6567011"/>
            <a:ext cx="311706" cy="38957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082082" y="6607135"/>
            <a:ext cx="2597706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Outputs: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8082082" y="7050524"/>
            <a:ext cx="5855732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Classifies traffic into Browsing, Chat, Streaming, File Transfer, and VoIP categories.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923"/>
            <a:ext cx="8507135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with Real-Time Traffic Capture on PYNQ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93790" y="1389340"/>
            <a:ext cx="687847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Original Plan: NetfilterQueue (NFQUEUE) Pipeline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1015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to intercept live traffic in user space via kernel hooks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5437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C++ feature extractor is built around real-time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NFQUEUE callbacks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46834"/>
            <a:ext cx="491120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Roadblock on PYNQ-Z2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90" y="39590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NFQUEUE is not supported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PYNQ Linux (Petalinux-based)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012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kernel features: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843463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CONFIG_NETFILTER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CONFIG_NF_CONNTRACK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nfnetlink_queue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module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2932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PYNQ’s lightweight OS omits these to stay minimal and efficient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9963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93790" y="67085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packet-to-flow pipeline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cannot run on PYNQ-Z2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7150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classification not possible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without significant kernel modifications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8962"/>
            <a:ext cx="572214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Workarounds and Final Resolution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6919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862983"/>
            <a:ext cx="31637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Workarounds Explored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371142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Kernel Rebuild (Rejected):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1334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cross-compilation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5553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of bricking the board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97736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Tight deployment timeline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069193"/>
            <a:ext cx="566976" cy="5669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56884" y="3862983"/>
            <a:ext cx="45362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Raw Sockets / libpcap (Accepted):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7456884" y="4371142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Compatible with PYNQ Linux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456884" y="481334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passive packet capture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offline processing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9523"/>
            <a:ext cx="58377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Workflow: PCAP-Based Classification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3675221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Traffic captured using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tcpdump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another system → saved as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.pcap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25039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.pcap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file transferred to PYNQ-Z2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48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C++ code parses packets and extracts features offline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170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are passed to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FPGA classifier running in PL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9197340" cy="618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Inference Results on PYNQ-Z2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59487" y="1513284"/>
            <a:ext cx="13311426" cy="3271361"/>
          </a:xfrm>
          <a:prstGeom prst="roundRect">
            <a:avLst>
              <a:gd name="adj" fmla="val 24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7107" y="1520904"/>
            <a:ext cx="13296186" cy="5426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55464" y="1641515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07367" y="1641515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67107" y="2063591"/>
            <a:ext cx="13296186" cy="5426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855464" y="2184202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Test Samples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07367" y="2184202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7,659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67107" y="2606278"/>
            <a:ext cx="13296186" cy="5426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55464" y="2726888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Feature Dimensions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07367" y="2726888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67107" y="3148965"/>
            <a:ext cx="13296186" cy="5426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55464" y="3269575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Classification Time (PS wall-clock)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07367" y="3269575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0.0272 seconds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67107" y="3691652"/>
            <a:ext cx="13296186" cy="5426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55464" y="3812262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FPGA-only Inference Time (PL latency)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07367" y="3812262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0.0256 seconds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67107" y="4234339"/>
            <a:ext cx="13296186" cy="5426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55464" y="4354949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Throughput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07367" y="4354949"/>
            <a:ext cx="626756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298,864 inferences/sec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659487" y="4996577"/>
            <a:ext cx="13311426" cy="2728674"/>
          </a:xfrm>
          <a:prstGeom prst="roundRect">
            <a:avLst>
              <a:gd name="adj" fmla="val 290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67107" y="5004197"/>
            <a:ext cx="13296186" cy="5426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55702" y="5124807"/>
            <a:ext cx="294346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Type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4183499" y="5124807"/>
            <a:ext cx="293965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7507486" y="5124807"/>
            <a:ext cx="293965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Available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10831473" y="5124807"/>
            <a:ext cx="294346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Utilization (%)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667107" y="5546884"/>
            <a:ext cx="13296186" cy="5426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855702" y="5667494"/>
            <a:ext cx="294346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BRAM 18K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4183499" y="5667494"/>
            <a:ext cx="293965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7507486" y="5667494"/>
            <a:ext cx="293965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280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10831473" y="5667494"/>
            <a:ext cx="294346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6%</a:t>
            </a:r>
            <a:endParaRPr lang="en-US" sz="1450" dirty="0"/>
          </a:p>
        </p:txBody>
      </p:sp>
      <p:sp>
        <p:nvSpPr>
          <p:cNvPr id="33" name="Shape 31"/>
          <p:cNvSpPr/>
          <p:nvPr/>
        </p:nvSpPr>
        <p:spPr>
          <a:xfrm>
            <a:off x="667107" y="6089571"/>
            <a:ext cx="13296186" cy="5426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55702" y="6210181"/>
            <a:ext cx="294346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DSP48E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4183499" y="6210181"/>
            <a:ext cx="293965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62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7507486" y="6210181"/>
            <a:ext cx="293965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220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10831473" y="6210181"/>
            <a:ext cx="294346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28%</a:t>
            </a:r>
            <a:endParaRPr lang="en-US" sz="1450" dirty="0"/>
          </a:p>
        </p:txBody>
      </p:sp>
      <p:sp>
        <p:nvSpPr>
          <p:cNvPr id="38" name="Shape 36"/>
          <p:cNvSpPr/>
          <p:nvPr/>
        </p:nvSpPr>
        <p:spPr>
          <a:xfrm>
            <a:off x="667107" y="6632258"/>
            <a:ext cx="13296186" cy="5426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855702" y="6752868"/>
            <a:ext cx="294346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FF (Flip-Flops)</a:t>
            </a:r>
            <a:endParaRPr lang="en-US" sz="1450" dirty="0"/>
          </a:p>
        </p:txBody>
      </p:sp>
      <p:sp>
        <p:nvSpPr>
          <p:cNvPr id="40" name="Text 38"/>
          <p:cNvSpPr/>
          <p:nvPr/>
        </p:nvSpPr>
        <p:spPr>
          <a:xfrm>
            <a:off x="4183499" y="6752868"/>
            <a:ext cx="293965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46,292</a:t>
            </a:r>
            <a:endParaRPr lang="en-US" sz="1450" dirty="0"/>
          </a:p>
        </p:txBody>
      </p:sp>
      <p:sp>
        <p:nvSpPr>
          <p:cNvPr id="41" name="Text 39"/>
          <p:cNvSpPr/>
          <p:nvPr/>
        </p:nvSpPr>
        <p:spPr>
          <a:xfrm>
            <a:off x="7507486" y="6752868"/>
            <a:ext cx="293965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106,400</a:t>
            </a:r>
            <a:endParaRPr lang="en-US" sz="1450" dirty="0"/>
          </a:p>
        </p:txBody>
      </p:sp>
      <p:sp>
        <p:nvSpPr>
          <p:cNvPr id="42" name="Text 40"/>
          <p:cNvSpPr/>
          <p:nvPr/>
        </p:nvSpPr>
        <p:spPr>
          <a:xfrm>
            <a:off x="10831473" y="6752868"/>
            <a:ext cx="294346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43%</a:t>
            </a:r>
            <a:endParaRPr lang="en-US" sz="1450" dirty="0"/>
          </a:p>
        </p:txBody>
      </p:sp>
      <p:sp>
        <p:nvSpPr>
          <p:cNvPr id="43" name="Shape 41"/>
          <p:cNvSpPr/>
          <p:nvPr/>
        </p:nvSpPr>
        <p:spPr>
          <a:xfrm>
            <a:off x="667107" y="7174944"/>
            <a:ext cx="13296186" cy="5426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855702" y="7295555"/>
            <a:ext cx="294346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LUT (Look-Up Tables)</a:t>
            </a:r>
            <a:endParaRPr lang="en-US" sz="1450" dirty="0"/>
          </a:p>
        </p:txBody>
      </p:sp>
      <p:sp>
        <p:nvSpPr>
          <p:cNvPr id="45" name="Text 43"/>
          <p:cNvSpPr/>
          <p:nvPr/>
        </p:nvSpPr>
        <p:spPr>
          <a:xfrm>
            <a:off x="4183499" y="7295555"/>
            <a:ext cx="293965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45,680</a:t>
            </a:r>
            <a:endParaRPr lang="en-US" sz="1450" dirty="0"/>
          </a:p>
        </p:txBody>
      </p:sp>
      <p:sp>
        <p:nvSpPr>
          <p:cNvPr id="46" name="Text 44"/>
          <p:cNvSpPr/>
          <p:nvPr/>
        </p:nvSpPr>
        <p:spPr>
          <a:xfrm>
            <a:off x="7507486" y="7295555"/>
            <a:ext cx="293965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53,200</a:t>
            </a:r>
            <a:endParaRPr lang="en-US" sz="1450" dirty="0"/>
          </a:p>
        </p:txBody>
      </p:sp>
      <p:sp>
        <p:nvSpPr>
          <p:cNvPr id="47" name="Text 45"/>
          <p:cNvSpPr/>
          <p:nvPr/>
        </p:nvSpPr>
        <p:spPr>
          <a:xfrm>
            <a:off x="10831473" y="7295555"/>
            <a:ext cx="294346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85%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62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80642"/>
            <a:ext cx="116138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Functional Testbed for Network Traffic Classification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793790" y="3216235"/>
            <a:ext cx="39234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Working End-to-End System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39284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complete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traffic classification pipeline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been designed, trained, and deployed on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PYNQ-Z2 board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31531"/>
            <a:ext cx="53116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Testbed is Ready for Future Integration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90" y="53437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infrastructure is in place for: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859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traffic evaluation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281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integration of live capture on more capable edge systems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703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and scalable foundation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edge-based, encrypted traffic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1003" y="3370540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9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36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415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 for Network Traffic Classification: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38870"/>
            <a:ext cx="1100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Enforcement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Detect threats and block malicious traffic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81068"/>
            <a:ext cx="1100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QoS Management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Ensure smooth performance for latency-sensitive apps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23266"/>
            <a:ext cx="1100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Policy Control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Enforce usage policies at the network edge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65464"/>
            <a:ext cx="1100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Anomaly Detection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Catch abnormal traffic behaviors early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07662"/>
            <a:ext cx="1100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Traffic Optimization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Route and allocate bandwidth efficiently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2358092" y="3463647"/>
            <a:ext cx="148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050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software-based methods suffer from latency and limited performance under high throughput.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4230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hardware-accelerated solution is needed for scalable, efficient traffic classification at the network edge.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94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Proposed Solution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7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Xilinx Zynq-7000 SoC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combining ARM processors and programmable logic.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0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and preprocess packets on ARM processor (PS) for feature extraction.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Synthesize the DNN model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hls4ml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HLS tools for FPGA.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4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quantized DNN in programmable logic (PL) for real-time classification.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6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 line-rate classification with high throughput and power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9843" y="283488"/>
            <a:ext cx="5710595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5399"/>
            <a:ext cx="944939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hls4ml and Why It Matters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2298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Translation: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Converts trained ML models into High-Level Synthesis (HLS) code for hardware.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720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Supports compression like quantization for efficient FPGA and ASIC deployment.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142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Hardware-Friendly: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Bridges ML design with FPGA implementation for real-time, low-latency inference.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564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Tailors latency, throughput, and resource usage to embedded system constraints.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0821"/>
            <a:ext cx="1099423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Testbed Validation with MNIST on FPGA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35242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2268022" y="2670215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hardware setup using MNIST digit dataset for functional validation.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96126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522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Setup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2268022" y="403109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DNN trained on 28×28 grayscale MNIST images for initial testing.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57011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4883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2268022" y="539198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Quantized and synthesized with hls4ml for FPGA deployment efficiency.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17895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8022" y="624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2268022" y="675286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Deployed on PYNQ-Z2 board (Zynq-7000 SoC) using Vivado HLS tools.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263" y="457914"/>
            <a:ext cx="9163407" cy="6519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263" y="7226737"/>
            <a:ext cx="4360188" cy="544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endParaRPr lang="en-US" sz="3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4356"/>
            <a:ext cx="5381149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Pipeline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303770" y="1544479"/>
            <a:ext cx="22860" cy="6120646"/>
          </a:xfrm>
          <a:prstGeom prst="roundRect">
            <a:avLst>
              <a:gd name="adj" fmla="val 376639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492478" y="1763673"/>
            <a:ext cx="614958" cy="22860"/>
          </a:xfrm>
          <a:prstGeom prst="roundRect">
            <a:avLst>
              <a:gd name="adj" fmla="val 376639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84576" y="1544479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3811" y="1573351"/>
            <a:ext cx="322778" cy="4035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352080" y="1614845"/>
            <a:ext cx="393823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Packet Capture &amp; Preprocessing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17471" y="2074188"/>
            <a:ext cx="557283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Packets are captured live or from stored files in the Processing System.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522964" y="2993588"/>
            <a:ext cx="614958" cy="22860"/>
          </a:xfrm>
          <a:prstGeom prst="roundRect">
            <a:avLst>
              <a:gd name="adj" fmla="val 376639"/>
            </a:avLst>
          </a:prstGeom>
          <a:solidFill>
            <a:srgbClr val="B2D4E5"/>
          </a:solidFill>
          <a:ln/>
        </p:spPr>
      </p:sp>
      <p:sp>
        <p:nvSpPr>
          <p:cNvPr id="10" name="Shape 7"/>
          <p:cNvSpPr/>
          <p:nvPr/>
        </p:nvSpPr>
        <p:spPr>
          <a:xfrm>
            <a:off x="7084576" y="2774394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811" y="2803267"/>
            <a:ext cx="322778" cy="40350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40090" y="2844760"/>
            <a:ext cx="269057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Extraction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8340090" y="3304103"/>
            <a:ext cx="557283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header fields and sizes are extracted to form feature vectors.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492478" y="4053721"/>
            <a:ext cx="614958" cy="22860"/>
          </a:xfrm>
          <a:prstGeom prst="roundRect">
            <a:avLst>
              <a:gd name="adj" fmla="val 376639"/>
            </a:avLst>
          </a:prstGeom>
          <a:solidFill>
            <a:srgbClr val="B2D4E5"/>
          </a:solidFill>
          <a:ln/>
        </p:spPr>
      </p:sp>
      <p:sp>
        <p:nvSpPr>
          <p:cNvPr id="15" name="Shape 11"/>
          <p:cNvSpPr/>
          <p:nvPr/>
        </p:nvSpPr>
        <p:spPr>
          <a:xfrm>
            <a:off x="7084576" y="3834527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11" y="3863400"/>
            <a:ext cx="322778" cy="40350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307431" y="3904893"/>
            <a:ext cx="398287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Transfer to Programmable Logic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717471" y="4364236"/>
            <a:ext cx="557283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are sent to FPGA logic via high-speed AXI/DMA interface.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522964" y="5113853"/>
            <a:ext cx="614958" cy="22860"/>
          </a:xfrm>
          <a:prstGeom prst="roundRect">
            <a:avLst>
              <a:gd name="adj" fmla="val 376639"/>
            </a:avLst>
          </a:prstGeom>
          <a:solidFill>
            <a:srgbClr val="B2D4E5"/>
          </a:solidFill>
          <a:ln/>
        </p:spPr>
      </p:sp>
      <p:sp>
        <p:nvSpPr>
          <p:cNvPr id="20" name="Shape 15"/>
          <p:cNvSpPr/>
          <p:nvPr/>
        </p:nvSpPr>
        <p:spPr>
          <a:xfrm>
            <a:off x="7084576" y="4894659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11" y="4923532"/>
            <a:ext cx="322778" cy="40350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40090" y="4965025"/>
            <a:ext cx="4788456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DNN Inference in Programmable Logic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8340090" y="5424368"/>
            <a:ext cx="557283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quantized DNN model classifies traffic in real time on FPGA.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6492478" y="6173986"/>
            <a:ext cx="614958" cy="22860"/>
          </a:xfrm>
          <a:prstGeom prst="roundRect">
            <a:avLst>
              <a:gd name="adj" fmla="val 376639"/>
            </a:avLst>
          </a:prstGeom>
          <a:solidFill>
            <a:srgbClr val="B2D4E5"/>
          </a:solidFill>
          <a:ln/>
        </p:spPr>
      </p:sp>
      <p:sp>
        <p:nvSpPr>
          <p:cNvPr id="25" name="Shape 19"/>
          <p:cNvSpPr/>
          <p:nvPr/>
        </p:nvSpPr>
        <p:spPr>
          <a:xfrm>
            <a:off x="7084576" y="5954792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811" y="5983665"/>
            <a:ext cx="322778" cy="40350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2078593" y="6025158"/>
            <a:ext cx="421171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Back to Processing System</a:t>
            </a:r>
            <a:endParaRPr lang="en-US" sz="2100" dirty="0"/>
          </a:p>
        </p:txBody>
      </p:sp>
      <p:sp>
        <p:nvSpPr>
          <p:cNvPr id="28" name="Text 21"/>
          <p:cNvSpPr/>
          <p:nvPr/>
        </p:nvSpPr>
        <p:spPr>
          <a:xfrm>
            <a:off x="717471" y="6484501"/>
            <a:ext cx="557283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Predictions return to the processor for logging or immediate response.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683" y="550545"/>
            <a:ext cx="5255895" cy="656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00683" y="1607820"/>
            <a:ext cx="13229034" cy="4431863"/>
          </a:xfrm>
          <a:prstGeom prst="roundRect">
            <a:avLst>
              <a:gd name="adj" fmla="val 18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8303" y="1615440"/>
            <a:ext cx="13212366" cy="575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09876" y="1743194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Type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17331" y="1743194"/>
            <a:ext cx="399573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720977" y="1743194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08303" y="2191345"/>
            <a:ext cx="13212366" cy="8963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09876" y="2319099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Flow Duration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17331" y="2319099"/>
            <a:ext cx="3995738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between first and last packet in a flow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720977" y="2319099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 (short) vs Streaming (long)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8303" y="3087648"/>
            <a:ext cx="13212366" cy="8963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09876" y="3215402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Inter-Arrival Time (IAT)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17331" y="3215402"/>
            <a:ext cx="3995738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Min, max, mean, std of time between packets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720977" y="3215402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Bursty vs Idle Traffic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08303" y="3983950"/>
            <a:ext cx="13212366" cy="575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09876" y="4111704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Active/Idle Periods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17331" y="4111704"/>
            <a:ext cx="399573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Stats of continuous burst and silent gaps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720977" y="4111704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Messaging vs Video Stream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8303" y="4559856"/>
            <a:ext cx="13212366" cy="8963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09876" y="4687610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Throughput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5317331" y="4687610"/>
            <a:ext cx="3995738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Packets/sec or Bytes/sec over 2s flow window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720977" y="4687610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Bandwidth usage patterns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08303" y="5456158"/>
            <a:ext cx="13212366" cy="575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09876" y="5583912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Packet Count (Optional)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5317331" y="5583912"/>
            <a:ext cx="399573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packets per flow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720977" y="5583912"/>
            <a:ext cx="399954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Bulk data transfer detection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00683" y="6339959"/>
            <a:ext cx="262794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Choice</a:t>
            </a:r>
            <a:endParaRPr lang="en-US" sz="2050" dirty="0"/>
          </a:p>
        </p:txBody>
      </p:sp>
      <p:sp>
        <p:nvSpPr>
          <p:cNvPr id="29" name="Text 27"/>
          <p:cNvSpPr/>
          <p:nvPr/>
        </p:nvSpPr>
        <p:spPr>
          <a:xfrm>
            <a:off x="700683" y="6968609"/>
            <a:ext cx="1322903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Window Duration: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 seconds per flow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00683" y="7359015"/>
            <a:ext cx="1322903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Behavioral patterns over encrypted traffic (no payload analysis)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3574"/>
            <a:ext cx="100584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PS Based Feature Extraction Pipeline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4142184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93790" y="47091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Packet Parsing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5217319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IP headers, ports, protocols, and timestamps from packets.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39446" y="3801904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139446" y="4368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Flow Grouping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4139446" y="487703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 packets into flows using 5-tuple within a 2-second window.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85221" y="3461623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485221" y="40285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Extraction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485221" y="453675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inter-arrival times, throughput, activity, and idle period stats.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830997" y="3121462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830997" y="36884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Feature Vector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830997" y="4196596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13 total features per flow for encrypted traffic classification.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2025-06-04T03:44:37Z</dcterms:created>
  <dcterms:modified xsi:type="dcterms:W3CDTF">2025-06-04T03:44:37Z</dcterms:modified>
</cp:coreProperties>
</file>